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4"/>
  </p:notesMasterIdLst>
  <p:sldIdLst>
    <p:sldId id="257" r:id="rId5"/>
    <p:sldId id="258" r:id="rId6"/>
    <p:sldId id="266" r:id="rId7"/>
    <p:sldId id="259" r:id="rId8"/>
    <p:sldId id="270" r:id="rId9"/>
    <p:sldId id="269" r:id="rId10"/>
    <p:sldId id="411" r:id="rId11"/>
    <p:sldId id="413" r:id="rId12"/>
    <p:sldId id="41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D9BAF2-9C35-DB9B-3CAF-3FAD0CA9AA2F}" name="Aisha Haque" initials="AH" userId="S::ahaque23@uwo.ca::cdf7a278-fb73-46ea-b433-5d47bdbf83f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4772"/>
    <a:srgbClr val="0000FF"/>
    <a:srgbClr val="3C1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64A106-B17F-241B-AC29-CA4C0269186F}" v="1" dt="2024-08-18T14:03:56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73823"/>
  </p:normalViewPr>
  <p:slideViewPr>
    <p:cSldViewPr snapToGrid="0">
      <p:cViewPr varScale="1">
        <p:scale>
          <a:sx n="78" d="100"/>
          <a:sy n="78" d="100"/>
        </p:scale>
        <p:origin x="17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adows" userId="S::kmeadow2@uwo.ca::3cd2e67d-e245-48b2-843a-b224bf20920a" providerId="AD" clId="Web-{5464A106-B17F-241B-AC29-CA4C0269186F}"/>
    <pc:docChg chg="delSld">
      <pc:chgData name="Ken Meadows" userId="S::kmeadow2@uwo.ca::3cd2e67d-e245-48b2-843a-b224bf20920a" providerId="AD" clId="Web-{5464A106-B17F-241B-AC29-CA4C0269186F}" dt="2024-08-18T14:03:56.105" v="0"/>
      <pc:docMkLst>
        <pc:docMk/>
      </pc:docMkLst>
      <pc:sldChg chg="del">
        <pc:chgData name="Ken Meadows" userId="S::kmeadow2@uwo.ca::3cd2e67d-e245-48b2-843a-b224bf20920a" providerId="AD" clId="Web-{5464A106-B17F-241B-AC29-CA4C0269186F}" dt="2024-08-18T14:03:56.105" v="0"/>
        <pc:sldMkLst>
          <pc:docMk/>
          <pc:sldMk cId="1225341026" sldId="41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9EDDD0-61CD-924C-ADCB-BB1E4B24379D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</dgm:pt>
    <dgm:pt modelId="{C99393A5-ED02-1141-9246-F5733B0E8737}">
      <dgm:prSet phldrT="[Text]" custT="1"/>
      <dgm:spPr/>
      <dgm:t>
        <a:bodyPr/>
        <a:lstStyle/>
        <a:p>
          <a:pPr rtl="0"/>
          <a:r>
            <a:rPr lang="en-US" sz="1800" dirty="0">
              <a:latin typeface="Avenir Next"/>
            </a:rPr>
            <a:t>New Faculty Orientation</a:t>
          </a:r>
        </a:p>
        <a:p>
          <a:r>
            <a:rPr lang="en-US" sz="1800" dirty="0">
              <a:latin typeface="Avenir Next"/>
            </a:rPr>
            <a:t>Teaching at the University Level</a:t>
          </a:r>
        </a:p>
      </dgm:t>
    </dgm:pt>
    <dgm:pt modelId="{5CA45340-15E1-C041-8B84-128E39FEA5AB}" type="parTrans" cxnId="{0CFD2392-678C-B64A-847B-3E3685EBA3E3}">
      <dgm:prSet/>
      <dgm:spPr/>
      <dgm:t>
        <a:bodyPr/>
        <a:lstStyle/>
        <a:p>
          <a:endParaRPr lang="en-US"/>
        </a:p>
      </dgm:t>
    </dgm:pt>
    <dgm:pt modelId="{F92332F6-823A-9747-9632-D67B42D614B6}" type="sibTrans" cxnId="{0CFD2392-678C-B64A-847B-3E3685EBA3E3}">
      <dgm:prSet/>
      <dgm:spPr/>
      <dgm:t>
        <a:bodyPr/>
        <a:lstStyle/>
        <a:p>
          <a:endParaRPr lang="en-US"/>
        </a:p>
      </dgm:t>
    </dgm:pt>
    <dgm:pt modelId="{B92664BF-2A5E-6B46-B3BA-AE0068F6F36A}">
      <dgm:prSet phldrT="[Text]" custT="1"/>
      <dgm:spPr/>
      <dgm:t>
        <a:bodyPr/>
        <a:lstStyle/>
        <a:p>
          <a:r>
            <a:rPr lang="en-US" sz="1800" dirty="0">
              <a:latin typeface="Avenir Next"/>
            </a:rPr>
            <a:t>Course Design &amp; Delivery</a:t>
          </a:r>
        </a:p>
        <a:p>
          <a:endParaRPr lang="en-US" sz="800" dirty="0">
            <a:latin typeface="Avenir Next"/>
          </a:endParaRPr>
        </a:p>
        <a:p>
          <a:r>
            <a:rPr lang="en-US" sz="1800" dirty="0">
              <a:latin typeface="Avenir Next"/>
            </a:rPr>
            <a:t>Certificate in UDL</a:t>
          </a:r>
        </a:p>
        <a:p>
          <a:endParaRPr lang="en-US" sz="800" dirty="0">
            <a:latin typeface="Avenir Next"/>
          </a:endParaRPr>
        </a:p>
        <a:p>
          <a:r>
            <a:rPr lang="en-US" sz="1800" dirty="0">
              <a:latin typeface="Avenir Next"/>
            </a:rPr>
            <a:t>Teaching Dossiers for Tenure</a:t>
          </a:r>
        </a:p>
        <a:p>
          <a:endParaRPr lang="en-US" sz="800" dirty="0">
            <a:latin typeface="Avenir Next" panose="020B0503020202020204" pitchFamily="34" charset="0"/>
          </a:endParaRPr>
        </a:p>
      </dgm:t>
    </dgm:pt>
    <dgm:pt modelId="{47E3A9BD-BEE8-A74F-B34B-383054F96349}" type="parTrans" cxnId="{87B45BCF-9BA7-5549-BBEA-BA190F65ED96}">
      <dgm:prSet/>
      <dgm:spPr/>
      <dgm:t>
        <a:bodyPr/>
        <a:lstStyle/>
        <a:p>
          <a:endParaRPr lang="en-US"/>
        </a:p>
      </dgm:t>
    </dgm:pt>
    <dgm:pt modelId="{75C60D09-5717-3849-AC21-C3AD6581898E}" type="sibTrans" cxnId="{87B45BCF-9BA7-5549-BBEA-BA190F65ED96}">
      <dgm:prSet/>
      <dgm:spPr/>
      <dgm:t>
        <a:bodyPr/>
        <a:lstStyle/>
        <a:p>
          <a:endParaRPr lang="en-US"/>
        </a:p>
      </dgm:t>
    </dgm:pt>
    <dgm:pt modelId="{E33F2111-615B-224D-8401-C8D878938CC6}">
      <dgm:prSet phldrT="[Text]" custT="1"/>
      <dgm:spPr/>
      <dgm:t>
        <a:bodyPr/>
        <a:lstStyle/>
        <a:p>
          <a:pPr rtl="0">
            <a:spcAft>
              <a:spcPts val="0"/>
            </a:spcAft>
          </a:pPr>
          <a:br>
            <a:rPr lang="en-US" sz="1800">
              <a:latin typeface="Avenir Next"/>
            </a:rPr>
          </a:br>
          <a:r>
            <a:rPr lang="en-US" sz="1800">
              <a:latin typeface="Avenir Next"/>
            </a:rPr>
            <a:t>Innovation </a:t>
          </a:r>
        </a:p>
        <a:p>
          <a:pPr>
            <a:spcAft>
              <a:spcPts val="0"/>
            </a:spcAft>
          </a:pPr>
          <a:r>
            <a:rPr lang="en-US" sz="1800">
              <a:latin typeface="Avenir Next"/>
            </a:rPr>
            <a:t>Grants</a:t>
          </a:r>
        </a:p>
        <a:p>
          <a:pPr>
            <a:spcAft>
              <a:spcPct val="35000"/>
            </a:spcAft>
          </a:pPr>
          <a:endParaRPr lang="en-US" sz="800">
            <a:latin typeface="Avenir Next" panose="020B0503020202020204" pitchFamily="34" charset="0"/>
          </a:endParaRPr>
        </a:p>
        <a:p>
          <a:pPr>
            <a:spcAft>
              <a:spcPct val="35000"/>
            </a:spcAft>
          </a:pPr>
          <a:r>
            <a:rPr lang="en-US" sz="1800">
              <a:latin typeface="Avenir Next"/>
            </a:rPr>
            <a:t>Curriculum Leadership</a:t>
          </a:r>
        </a:p>
        <a:p>
          <a:pPr>
            <a:spcAft>
              <a:spcPts val="0"/>
            </a:spcAft>
          </a:pPr>
          <a:endParaRPr lang="en-US" sz="800">
            <a:latin typeface="Avenir Next"/>
          </a:endParaRPr>
        </a:p>
        <a:p>
          <a:pPr>
            <a:spcAft>
              <a:spcPts val="0"/>
            </a:spcAft>
          </a:pPr>
          <a:r>
            <a:rPr lang="en-US" sz="1800">
              <a:latin typeface="Avenir Next"/>
            </a:rPr>
            <a:t>Research on Teaching and Learning</a:t>
          </a:r>
        </a:p>
        <a:p>
          <a:pPr>
            <a:spcAft>
              <a:spcPts val="0"/>
            </a:spcAft>
          </a:pPr>
          <a:endParaRPr lang="en-US" sz="1800">
            <a:latin typeface="Avenir Next"/>
          </a:endParaRPr>
        </a:p>
      </dgm:t>
    </dgm:pt>
    <dgm:pt modelId="{D17FCEA2-A220-0249-B2CC-CD17CE1DD64A}" type="parTrans" cxnId="{D783FFE1-1D6C-F646-B715-8980657865C3}">
      <dgm:prSet/>
      <dgm:spPr/>
      <dgm:t>
        <a:bodyPr/>
        <a:lstStyle/>
        <a:p>
          <a:endParaRPr lang="en-US"/>
        </a:p>
      </dgm:t>
    </dgm:pt>
    <dgm:pt modelId="{192C4245-30D0-1241-B1AE-4496FD6CB68A}" type="sibTrans" cxnId="{D783FFE1-1D6C-F646-B715-8980657865C3}">
      <dgm:prSet/>
      <dgm:spPr/>
      <dgm:t>
        <a:bodyPr/>
        <a:lstStyle/>
        <a:p>
          <a:endParaRPr lang="en-US"/>
        </a:p>
      </dgm:t>
    </dgm:pt>
    <dgm:pt modelId="{836D4B9F-A64E-E14C-977D-4754C957DD78}">
      <dgm:prSet phldrT="[Text]" custT="1"/>
      <dgm:spPr/>
      <dgm:t>
        <a:bodyPr/>
        <a:lstStyle/>
        <a:p>
          <a:r>
            <a:rPr lang="en-US" sz="1800">
              <a:latin typeface="Avenir Next"/>
            </a:rPr>
            <a:t>Educational Leadership</a:t>
          </a:r>
        </a:p>
        <a:p>
          <a:endParaRPr lang="en-US" sz="1800">
            <a:latin typeface="Avenir Next"/>
          </a:endParaRPr>
        </a:p>
        <a:p>
          <a:r>
            <a:rPr lang="en-US" sz="1800">
              <a:latin typeface="Avenir Next"/>
            </a:rPr>
            <a:t>National </a:t>
          </a:r>
          <a:br>
            <a:rPr lang="en-US" sz="1800">
              <a:latin typeface="Avenir Next"/>
            </a:rPr>
          </a:br>
          <a:r>
            <a:rPr lang="en-US" sz="1800">
              <a:latin typeface="Avenir Next"/>
            </a:rPr>
            <a:t>Teaching </a:t>
          </a:r>
          <a:br>
            <a:rPr lang="en-US" sz="1800">
              <a:latin typeface="Avenir Next"/>
            </a:rPr>
          </a:br>
          <a:r>
            <a:rPr lang="en-US" sz="1800">
              <a:latin typeface="Avenir Next"/>
            </a:rPr>
            <a:t>Awards</a:t>
          </a:r>
        </a:p>
      </dgm:t>
    </dgm:pt>
    <dgm:pt modelId="{2DDFCD2D-31B5-004C-8F73-937802FAC510}" type="parTrans" cxnId="{099B05F1-8F85-EB4E-B0A4-C731B1C3E6A1}">
      <dgm:prSet/>
      <dgm:spPr/>
      <dgm:t>
        <a:bodyPr/>
        <a:lstStyle/>
        <a:p>
          <a:endParaRPr lang="en-US"/>
        </a:p>
      </dgm:t>
    </dgm:pt>
    <dgm:pt modelId="{5B6F8E95-7D9F-B743-9B65-C2B684A87E0A}" type="sibTrans" cxnId="{099B05F1-8F85-EB4E-B0A4-C731B1C3E6A1}">
      <dgm:prSet/>
      <dgm:spPr/>
      <dgm:t>
        <a:bodyPr/>
        <a:lstStyle/>
        <a:p>
          <a:endParaRPr lang="en-US"/>
        </a:p>
      </dgm:t>
    </dgm:pt>
    <dgm:pt modelId="{E83508D2-8EBE-0C45-B9CE-9F53C838A744}" type="pres">
      <dgm:prSet presAssocID="{AB9EDDD0-61CD-924C-ADCB-BB1E4B24379D}" presName="arrowDiagram" presStyleCnt="0">
        <dgm:presLayoutVars>
          <dgm:chMax val="5"/>
          <dgm:dir/>
          <dgm:resizeHandles val="exact"/>
        </dgm:presLayoutVars>
      </dgm:prSet>
      <dgm:spPr/>
    </dgm:pt>
    <dgm:pt modelId="{4D5C2914-481C-AD4D-AB76-4C122C5ABD64}" type="pres">
      <dgm:prSet presAssocID="{AB9EDDD0-61CD-924C-ADCB-BB1E4B24379D}" presName="arrow" presStyleLbl="bgShp" presStyleIdx="0" presStyleCnt="1" custScaleX="115254" custLinFactNeighborX="-191" custLinFactNeighborY="153"/>
      <dgm:spPr/>
    </dgm:pt>
    <dgm:pt modelId="{6B3F4DC5-818E-6948-84D0-7078BF1B8680}" type="pres">
      <dgm:prSet presAssocID="{AB9EDDD0-61CD-924C-ADCB-BB1E4B24379D}" presName="arrowDiagram4" presStyleCnt="0"/>
      <dgm:spPr/>
    </dgm:pt>
    <dgm:pt modelId="{5EC6932B-7C7D-584F-AA8D-A2C0E9533729}" type="pres">
      <dgm:prSet presAssocID="{C99393A5-ED02-1141-9246-F5733B0E8737}" presName="bullet4a" presStyleLbl="node1" presStyleIdx="0" presStyleCnt="4" custLinFactX="60047" custLinFactY="-131989" custLinFactNeighborX="100000" custLinFactNeighborY="-200000"/>
      <dgm:spPr/>
    </dgm:pt>
    <dgm:pt modelId="{9D5FA65B-468E-4C4D-9AD9-547DB9667663}" type="pres">
      <dgm:prSet presAssocID="{C99393A5-ED02-1141-9246-F5733B0E8737}" presName="textBox4a" presStyleLbl="revTx" presStyleIdx="0" presStyleCnt="4" custScaleX="114881" custLinFactNeighborX="-2255" custLinFactNeighborY="-2243">
        <dgm:presLayoutVars>
          <dgm:bulletEnabled val="1"/>
        </dgm:presLayoutVars>
      </dgm:prSet>
      <dgm:spPr/>
    </dgm:pt>
    <dgm:pt modelId="{A2132118-8EC7-C648-AC40-75A348225F00}" type="pres">
      <dgm:prSet presAssocID="{B92664BF-2A5E-6B46-B3BA-AE0068F6F36A}" presName="bullet4b" presStyleLbl="node1" presStyleIdx="1" presStyleCnt="4" custLinFactX="100000" custLinFactY="-38566" custLinFactNeighborX="104322" custLinFactNeighborY="-100000"/>
      <dgm:spPr/>
    </dgm:pt>
    <dgm:pt modelId="{B521684C-D2C2-264C-8768-F75DDE43BA48}" type="pres">
      <dgm:prSet presAssocID="{B92664BF-2A5E-6B46-B3BA-AE0068F6F36A}" presName="textBox4b" presStyleLbl="revTx" presStyleIdx="1" presStyleCnt="4" custScaleX="91040" custScaleY="59612" custLinFactNeighborX="8029" custLinFactNeighborY="-13931">
        <dgm:presLayoutVars>
          <dgm:bulletEnabled val="1"/>
        </dgm:presLayoutVars>
      </dgm:prSet>
      <dgm:spPr/>
    </dgm:pt>
    <dgm:pt modelId="{4B8945CA-3A85-8345-AC06-6168A37C3AFF}" type="pres">
      <dgm:prSet presAssocID="{E33F2111-615B-224D-8401-C8D878938CC6}" presName="bullet4c" presStyleLbl="node1" presStyleIdx="2" presStyleCnt="4" custLinFactX="97515" custLinFactNeighborX="100000" custLinFactNeighborY="-26096"/>
      <dgm:spPr/>
    </dgm:pt>
    <dgm:pt modelId="{B133B90B-73B7-3D4A-8538-A1C70B2244A0}" type="pres">
      <dgm:prSet presAssocID="{E33F2111-615B-224D-8401-C8D878938CC6}" presName="textBox4c" presStyleLbl="revTx" presStyleIdx="2" presStyleCnt="4" custScaleY="42382" custLinFactNeighborX="24616" custLinFactNeighborY="-16347">
        <dgm:presLayoutVars>
          <dgm:bulletEnabled val="1"/>
        </dgm:presLayoutVars>
      </dgm:prSet>
      <dgm:spPr/>
    </dgm:pt>
    <dgm:pt modelId="{CEACB173-3991-5F47-A8F3-A3B0267BE2D2}" type="pres">
      <dgm:prSet presAssocID="{836D4B9F-A64E-E14C-977D-4754C957DD78}" presName="bullet4d" presStyleLbl="node1" presStyleIdx="3" presStyleCnt="4" custLinFactX="69440" custLinFactNeighborX="100000" custLinFactNeighborY="-19937"/>
      <dgm:spPr/>
    </dgm:pt>
    <dgm:pt modelId="{325EBB4B-2B72-9B43-B263-D80EFA5619F4}" type="pres">
      <dgm:prSet presAssocID="{836D4B9F-A64E-E14C-977D-4754C957DD78}" presName="textBox4d" presStyleLbl="revTx" presStyleIdx="3" presStyleCnt="4" custScaleX="113992" custScaleY="48849" custLinFactNeighborX="19931" custLinFactNeighborY="-6189">
        <dgm:presLayoutVars>
          <dgm:bulletEnabled val="1"/>
        </dgm:presLayoutVars>
      </dgm:prSet>
      <dgm:spPr/>
    </dgm:pt>
  </dgm:ptLst>
  <dgm:cxnLst>
    <dgm:cxn modelId="{F8308A05-2451-844D-B640-843EB3935708}" type="presOf" srcId="{836D4B9F-A64E-E14C-977D-4754C957DD78}" destId="{325EBB4B-2B72-9B43-B263-D80EFA5619F4}" srcOrd="0" destOrd="0" presId="urn:microsoft.com/office/officeart/2005/8/layout/arrow2"/>
    <dgm:cxn modelId="{1C07534B-CE9F-CF4C-A8D0-C01C9B398749}" type="presOf" srcId="{C99393A5-ED02-1141-9246-F5733B0E8737}" destId="{9D5FA65B-468E-4C4D-9AD9-547DB9667663}" srcOrd="0" destOrd="0" presId="urn:microsoft.com/office/officeart/2005/8/layout/arrow2"/>
    <dgm:cxn modelId="{03613C4D-C3A3-9A45-B358-1B250FDE3DB3}" type="presOf" srcId="{AB9EDDD0-61CD-924C-ADCB-BB1E4B24379D}" destId="{E83508D2-8EBE-0C45-B9CE-9F53C838A744}" srcOrd="0" destOrd="0" presId="urn:microsoft.com/office/officeart/2005/8/layout/arrow2"/>
    <dgm:cxn modelId="{0CFD2392-678C-B64A-847B-3E3685EBA3E3}" srcId="{AB9EDDD0-61CD-924C-ADCB-BB1E4B24379D}" destId="{C99393A5-ED02-1141-9246-F5733B0E8737}" srcOrd="0" destOrd="0" parTransId="{5CA45340-15E1-C041-8B84-128E39FEA5AB}" sibTransId="{F92332F6-823A-9747-9632-D67B42D614B6}"/>
    <dgm:cxn modelId="{5E0107A6-ECAF-834A-A56E-74413318D8A6}" type="presOf" srcId="{E33F2111-615B-224D-8401-C8D878938CC6}" destId="{B133B90B-73B7-3D4A-8538-A1C70B2244A0}" srcOrd="0" destOrd="0" presId="urn:microsoft.com/office/officeart/2005/8/layout/arrow2"/>
    <dgm:cxn modelId="{87B45BCF-9BA7-5549-BBEA-BA190F65ED96}" srcId="{AB9EDDD0-61CD-924C-ADCB-BB1E4B24379D}" destId="{B92664BF-2A5E-6B46-B3BA-AE0068F6F36A}" srcOrd="1" destOrd="0" parTransId="{47E3A9BD-BEE8-A74F-B34B-383054F96349}" sibTransId="{75C60D09-5717-3849-AC21-C3AD6581898E}"/>
    <dgm:cxn modelId="{68BD77DE-2044-EC45-AD4D-E15B8A8A7058}" type="presOf" srcId="{B92664BF-2A5E-6B46-B3BA-AE0068F6F36A}" destId="{B521684C-D2C2-264C-8768-F75DDE43BA48}" srcOrd="0" destOrd="0" presId="urn:microsoft.com/office/officeart/2005/8/layout/arrow2"/>
    <dgm:cxn modelId="{D783FFE1-1D6C-F646-B715-8980657865C3}" srcId="{AB9EDDD0-61CD-924C-ADCB-BB1E4B24379D}" destId="{E33F2111-615B-224D-8401-C8D878938CC6}" srcOrd="2" destOrd="0" parTransId="{D17FCEA2-A220-0249-B2CC-CD17CE1DD64A}" sibTransId="{192C4245-30D0-1241-B1AE-4496FD6CB68A}"/>
    <dgm:cxn modelId="{099B05F1-8F85-EB4E-B0A4-C731B1C3E6A1}" srcId="{AB9EDDD0-61CD-924C-ADCB-BB1E4B24379D}" destId="{836D4B9F-A64E-E14C-977D-4754C957DD78}" srcOrd="3" destOrd="0" parTransId="{2DDFCD2D-31B5-004C-8F73-937802FAC510}" sibTransId="{5B6F8E95-7D9F-B743-9B65-C2B684A87E0A}"/>
    <dgm:cxn modelId="{FC27F6A0-EC12-9E45-8BE4-A8FB72098773}" type="presParOf" srcId="{E83508D2-8EBE-0C45-B9CE-9F53C838A744}" destId="{4D5C2914-481C-AD4D-AB76-4C122C5ABD64}" srcOrd="0" destOrd="0" presId="urn:microsoft.com/office/officeart/2005/8/layout/arrow2"/>
    <dgm:cxn modelId="{4047EC97-40AB-8A41-A879-FD5CA3725D41}" type="presParOf" srcId="{E83508D2-8EBE-0C45-B9CE-9F53C838A744}" destId="{6B3F4DC5-818E-6948-84D0-7078BF1B8680}" srcOrd="1" destOrd="0" presId="urn:microsoft.com/office/officeart/2005/8/layout/arrow2"/>
    <dgm:cxn modelId="{FC16EE5E-BA15-1344-AB12-31D79E607F60}" type="presParOf" srcId="{6B3F4DC5-818E-6948-84D0-7078BF1B8680}" destId="{5EC6932B-7C7D-584F-AA8D-A2C0E9533729}" srcOrd="0" destOrd="0" presId="urn:microsoft.com/office/officeart/2005/8/layout/arrow2"/>
    <dgm:cxn modelId="{36AF712C-4B8B-B74E-BC7D-BBCC01F2FAFF}" type="presParOf" srcId="{6B3F4DC5-818E-6948-84D0-7078BF1B8680}" destId="{9D5FA65B-468E-4C4D-9AD9-547DB9667663}" srcOrd="1" destOrd="0" presId="urn:microsoft.com/office/officeart/2005/8/layout/arrow2"/>
    <dgm:cxn modelId="{5CBE5B95-329C-754E-BE12-4BFEDA377D85}" type="presParOf" srcId="{6B3F4DC5-818E-6948-84D0-7078BF1B8680}" destId="{A2132118-8EC7-C648-AC40-75A348225F00}" srcOrd="2" destOrd="0" presId="urn:microsoft.com/office/officeart/2005/8/layout/arrow2"/>
    <dgm:cxn modelId="{C5D721BE-048F-3E42-81AE-C0E8AC601FFD}" type="presParOf" srcId="{6B3F4DC5-818E-6948-84D0-7078BF1B8680}" destId="{B521684C-D2C2-264C-8768-F75DDE43BA48}" srcOrd="3" destOrd="0" presId="urn:microsoft.com/office/officeart/2005/8/layout/arrow2"/>
    <dgm:cxn modelId="{BAD051BB-4922-8544-B095-BCC1A37834D9}" type="presParOf" srcId="{6B3F4DC5-818E-6948-84D0-7078BF1B8680}" destId="{4B8945CA-3A85-8345-AC06-6168A37C3AFF}" srcOrd="4" destOrd="0" presId="urn:microsoft.com/office/officeart/2005/8/layout/arrow2"/>
    <dgm:cxn modelId="{CEFF0FEE-35AB-DB47-83F8-9B06DFE37716}" type="presParOf" srcId="{6B3F4DC5-818E-6948-84D0-7078BF1B8680}" destId="{B133B90B-73B7-3D4A-8538-A1C70B2244A0}" srcOrd="5" destOrd="0" presId="urn:microsoft.com/office/officeart/2005/8/layout/arrow2"/>
    <dgm:cxn modelId="{ADF9ABA9-BEC6-1F4F-BFCB-F8EC197965B9}" type="presParOf" srcId="{6B3F4DC5-818E-6948-84D0-7078BF1B8680}" destId="{CEACB173-3991-5F47-A8F3-A3B0267BE2D2}" srcOrd="6" destOrd="0" presId="urn:microsoft.com/office/officeart/2005/8/layout/arrow2"/>
    <dgm:cxn modelId="{C6D7AA55-DA79-C743-BAF2-9D17B2C2975E}" type="presParOf" srcId="{6B3F4DC5-818E-6948-84D0-7078BF1B8680}" destId="{325EBB4B-2B72-9B43-B263-D80EFA5619F4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C2914-481C-AD4D-AB76-4C122C5ABD64}">
      <dsp:nvSpPr>
        <dsp:cNvPr id="0" name=""/>
        <dsp:cNvSpPr/>
      </dsp:nvSpPr>
      <dsp:spPr>
        <a:xfrm>
          <a:off x="154969" y="0"/>
          <a:ext cx="10808509" cy="586124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6932B-7C7D-584F-AA8D-A2C0E9533729}">
      <dsp:nvSpPr>
        <dsp:cNvPr id="0" name=""/>
        <dsp:cNvSpPr/>
      </dsp:nvSpPr>
      <dsp:spPr>
        <a:xfrm>
          <a:off x="2157084" y="3642341"/>
          <a:ext cx="215693" cy="2156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FA65B-468E-4C4D-9AD9-547DB9667663}">
      <dsp:nvSpPr>
        <dsp:cNvPr id="0" name=""/>
        <dsp:cNvSpPr/>
      </dsp:nvSpPr>
      <dsp:spPr>
        <a:xfrm>
          <a:off x="1764239" y="4434978"/>
          <a:ext cx="1842273" cy="139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292" tIns="0" rIns="0" bIns="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Next"/>
            </a:rPr>
            <a:t>New Faculty Orientation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Next"/>
            </a:rPr>
            <a:t>Teaching at the University Level</a:t>
          </a:r>
        </a:p>
      </dsp:txBody>
      <dsp:txXfrm>
        <a:off x="1764239" y="4434978"/>
        <a:ext cx="1842273" cy="1394976"/>
      </dsp:txXfrm>
    </dsp:sp>
    <dsp:sp modelId="{A2132118-8EC7-C648-AC40-75A348225F00}">
      <dsp:nvSpPr>
        <dsp:cNvPr id="0" name=""/>
        <dsp:cNvSpPr/>
      </dsp:nvSpPr>
      <dsp:spPr>
        <a:xfrm>
          <a:off x="4102248" y="2475307"/>
          <a:ext cx="375119" cy="3751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1684C-D2C2-264C-8768-F75DDE43BA48}">
      <dsp:nvSpPr>
        <dsp:cNvPr id="0" name=""/>
        <dsp:cNvSpPr/>
      </dsp:nvSpPr>
      <dsp:spPr>
        <a:xfrm>
          <a:off x="3769705" y="3350415"/>
          <a:ext cx="1792921" cy="1596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768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Next"/>
            </a:rPr>
            <a:t>Course Design &amp; Delivery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latin typeface="Avenir Next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Next"/>
            </a:rPr>
            <a:t>Certificate in UDL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latin typeface="Avenir Next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Next"/>
            </a:rPr>
            <a:t>Teaching Dossiers for Tenure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latin typeface="Avenir Next" panose="020B0503020202020204" pitchFamily="34" charset="0"/>
          </a:endParaRPr>
        </a:p>
      </dsp:txBody>
      <dsp:txXfrm>
        <a:off x="3769705" y="3350415"/>
        <a:ext cx="1792921" cy="1596760"/>
      </dsp:txXfrm>
    </dsp:sp>
    <dsp:sp modelId="{4B8945CA-3A85-8345-AC06-6168A37C3AFF}">
      <dsp:nvSpPr>
        <dsp:cNvPr id="0" name=""/>
        <dsp:cNvSpPr/>
      </dsp:nvSpPr>
      <dsp:spPr>
        <a:xfrm>
          <a:off x="6263445" y="1860772"/>
          <a:ext cx="497033" cy="497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3B90B-73B7-3D4A-8538-A1C70B2244A0}">
      <dsp:nvSpPr>
        <dsp:cNvPr id="0" name=""/>
        <dsp:cNvSpPr/>
      </dsp:nvSpPr>
      <dsp:spPr>
        <a:xfrm>
          <a:off x="6015028" y="2690399"/>
          <a:ext cx="1969377" cy="1535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368" tIns="0" rIns="0" bIns="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br>
            <a:rPr lang="en-US" sz="1800" kern="1200">
              <a:latin typeface="Avenir Next"/>
            </a:rPr>
          </a:br>
          <a:r>
            <a:rPr lang="en-US" sz="1800" kern="1200">
              <a:latin typeface="Avenir Next"/>
            </a:rPr>
            <a:t>Innovation 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>
              <a:latin typeface="Avenir Next"/>
            </a:rPr>
            <a:t>Grants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latin typeface="Avenir Next" panose="020B0503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venir Next"/>
            </a:rPr>
            <a:t>Curriculum Leadership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800" kern="1200">
            <a:latin typeface="Avenir Next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>
              <a:latin typeface="Avenir Next"/>
            </a:rPr>
            <a:t>Research on Teaching and Learning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800" kern="1200">
            <a:latin typeface="Avenir Next"/>
          </a:endParaRPr>
        </a:p>
      </dsp:txBody>
      <dsp:txXfrm>
        <a:off x="6015028" y="2690399"/>
        <a:ext cx="1969377" cy="1535181"/>
      </dsp:txXfrm>
    </dsp:sp>
    <dsp:sp modelId="{CEACB173-3991-5F47-A8F3-A3B0267BE2D2}">
      <dsp:nvSpPr>
        <dsp:cNvPr id="0" name=""/>
        <dsp:cNvSpPr/>
      </dsp:nvSpPr>
      <dsp:spPr>
        <a:xfrm>
          <a:off x="8529349" y="1193065"/>
          <a:ext cx="665837" cy="665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EBB4B-2B72-9B43-B263-D80EFA5619F4}">
      <dsp:nvSpPr>
        <dsp:cNvPr id="0" name=""/>
        <dsp:cNvSpPr/>
      </dsp:nvSpPr>
      <dsp:spPr>
        <a:xfrm>
          <a:off x="7988812" y="2473452"/>
          <a:ext cx="2244933" cy="205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813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venir Next"/>
            </a:rPr>
            <a:t>Educational Leadership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venir Next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venir Next"/>
            </a:rPr>
            <a:t>National </a:t>
          </a:r>
          <a:br>
            <a:rPr lang="en-US" sz="1800" kern="1200">
              <a:latin typeface="Avenir Next"/>
            </a:rPr>
          </a:br>
          <a:r>
            <a:rPr lang="en-US" sz="1800" kern="1200">
              <a:latin typeface="Avenir Next"/>
            </a:rPr>
            <a:t>Teaching </a:t>
          </a:r>
          <a:br>
            <a:rPr lang="en-US" sz="1800" kern="1200">
              <a:latin typeface="Avenir Next"/>
            </a:rPr>
          </a:br>
          <a:r>
            <a:rPr lang="en-US" sz="1800" kern="1200">
              <a:latin typeface="Avenir Next"/>
            </a:rPr>
            <a:t>Awards</a:t>
          </a:r>
        </a:p>
      </dsp:txBody>
      <dsp:txXfrm>
        <a:off x="7988812" y="2473452"/>
        <a:ext cx="2244933" cy="2052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319B8-FAF3-4A96-A308-39F5A77D5B37}" type="datetimeFigureOut">
              <a:rPr lang="en-CA" smtClean="0"/>
              <a:t>2024-08-18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0AD44-2CC6-4328-9C46-86BEE67F9A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459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0AD44-2CC6-4328-9C46-86BEE67F9AE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443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0AD44-2CC6-4328-9C46-86BEE67F9AE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538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0AD44-2CC6-4328-9C46-86BEE67F9AE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4567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0AD44-2CC6-4328-9C46-86BEE67F9AE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5063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0AD44-2CC6-4328-9C46-86BEE67F9AE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3805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0AD44-2CC6-4328-9C46-86BEE67F9AE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0046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0AD44-2CC6-4328-9C46-86BEE67F9AE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1394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A51C6-E66F-4BE0-BA4B-54E78C258048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56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0AD44-2CC6-4328-9C46-86BEE67F9AE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743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D88C-97F0-40F6-B63D-B3C7B8DA04A5}" type="datetimeFigureOut">
              <a:rPr lang="en-CA" smtClean="0"/>
              <a:t>2024-08-18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714516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D88C-97F0-40F6-B63D-B3C7B8DA04A5}" type="datetimeFigureOut">
              <a:rPr lang="en-CA" smtClean="0"/>
              <a:t>2024-08-18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389517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D88C-97F0-40F6-B63D-B3C7B8DA04A5}" type="datetimeFigureOut">
              <a:rPr lang="en-CA" smtClean="0"/>
              <a:t>2024-08-18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975300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D88C-97F0-40F6-B63D-B3C7B8DA04A5}" type="datetimeFigureOut">
              <a:rPr lang="en-CA" smtClean="0"/>
              <a:t>2024-08-18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427322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D88C-97F0-40F6-B63D-B3C7B8DA04A5}" type="datetimeFigureOut">
              <a:rPr lang="en-CA" smtClean="0"/>
              <a:t>2024-08-18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2910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D88C-97F0-40F6-B63D-B3C7B8DA04A5}" type="datetimeFigureOut">
              <a:rPr lang="en-CA" smtClean="0"/>
              <a:t>2024-08-18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15261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D88C-97F0-40F6-B63D-B3C7B8DA04A5}" type="datetimeFigureOut">
              <a:rPr lang="en-CA" smtClean="0"/>
              <a:t>2024-08-18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651593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D88C-97F0-40F6-B63D-B3C7B8DA04A5}" type="datetimeFigureOut">
              <a:rPr lang="en-CA" smtClean="0"/>
              <a:t>2024-08-18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687349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D88C-97F0-40F6-B63D-B3C7B8DA04A5}" type="datetimeFigureOut">
              <a:rPr lang="en-CA" smtClean="0"/>
              <a:t>2024-08-18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87683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D88C-97F0-40F6-B63D-B3C7B8DA04A5}" type="datetimeFigureOut">
              <a:rPr lang="en-CA" smtClean="0"/>
              <a:t>2024-08-18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33786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D88C-97F0-40F6-B63D-B3C7B8DA04A5}" type="datetimeFigureOut">
              <a:rPr lang="en-CA" smtClean="0"/>
              <a:t>2024-08-18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254963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5D88C-97F0-40F6-B63D-B3C7B8DA04A5}" type="datetimeFigureOut">
              <a:rPr lang="en-CA" smtClean="0"/>
              <a:t>2024-08-18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381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EFA8C05-F7C4-4068-8C30-1612AAD1C98C}"/>
              </a:ext>
            </a:extLst>
          </p:cNvPr>
          <p:cNvSpPr txBox="1"/>
          <p:nvPr/>
        </p:nvSpPr>
        <p:spPr>
          <a:xfrm>
            <a:off x="8720314" y="6350588"/>
            <a:ext cx="318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rgbClr val="3C1B71"/>
                </a:solidFill>
                <a:latin typeface="Arial"/>
                <a:cs typeface="Arial"/>
              </a:rPr>
              <a:t>Department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66CEB7-41EE-7139-3F94-D02D7DAF7AD3}"/>
              </a:ext>
            </a:extLst>
          </p:cNvPr>
          <p:cNvSpPr txBox="1"/>
          <p:nvPr/>
        </p:nvSpPr>
        <p:spPr>
          <a:xfrm>
            <a:off x="1057835" y="3011360"/>
            <a:ext cx="10452847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429768">
              <a:spcAft>
                <a:spcPts val="600"/>
              </a:spcAft>
            </a:pPr>
            <a:r>
              <a:rPr lang="en-US" sz="3800" b="1" dirty="0">
                <a:solidFill>
                  <a:srgbClr val="584772"/>
                </a:solidFill>
                <a:latin typeface="Avenir Next" panose="020B0503020202020204" pitchFamily="34" charset="0"/>
              </a:rPr>
              <a:t>Aisha Haque</a:t>
            </a:r>
            <a:r>
              <a:rPr lang="en-US" sz="3800" b="1" kern="1200" dirty="0">
                <a:solidFill>
                  <a:srgbClr val="584772"/>
                </a:solidFill>
                <a:latin typeface="Avenir Next" panose="020B0503020202020204" pitchFamily="34" charset="0"/>
                <a:ea typeface="+mn-ea"/>
                <a:cs typeface="+mn-cs"/>
              </a:rPr>
              <a:t>, Director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16E1E3-CFA5-2B84-23EE-EF3DB33908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53" y="1290279"/>
            <a:ext cx="11297920" cy="8191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978E15-0E23-D5AE-4C67-79125EDCEF8A}"/>
              </a:ext>
            </a:extLst>
          </p:cNvPr>
          <p:cNvSpPr txBox="1"/>
          <p:nvPr/>
        </p:nvSpPr>
        <p:spPr>
          <a:xfrm>
            <a:off x="3048000" y="476561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29768">
              <a:spcAft>
                <a:spcPts val="600"/>
              </a:spcAft>
            </a:pPr>
            <a:r>
              <a:rPr lang="en-US" sz="3200" u="sng">
                <a:solidFill>
                  <a:srgbClr val="0000FF"/>
                </a:solidFill>
                <a:latin typeface="Avenir Next" panose="020B0503020202020204" pitchFamily="34" charset="0"/>
              </a:rPr>
              <a:t>teaching.uwo.ca</a:t>
            </a:r>
          </a:p>
        </p:txBody>
      </p:sp>
    </p:spTree>
    <p:extLst>
      <p:ext uri="{BB962C8B-B14F-4D97-AF65-F5344CB8AC3E}">
        <p14:creationId xmlns:p14="http://schemas.microsoft.com/office/powerpoint/2010/main" val="354185120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F9099E-4FCE-4244-A5EB-68CF41B62BE6}"/>
              </a:ext>
            </a:extLst>
          </p:cNvPr>
          <p:cNvSpPr txBox="1"/>
          <p:nvPr/>
        </p:nvSpPr>
        <p:spPr>
          <a:xfrm>
            <a:off x="272732" y="573851"/>
            <a:ext cx="33848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3C1B71"/>
                </a:solidFill>
                <a:latin typeface="Arial"/>
                <a:cs typeface="Arial Unicode MS"/>
              </a:rPr>
              <a:t>What we do…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C2CA1D-F302-12C5-E141-A601B75A31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29" b="96892" l="7120" r="90777">
                        <a14:foregroundMark x1="17557" y1="25933" x2="34871" y2="26377"/>
                        <a14:foregroundMark x1="40291" y1="16874" x2="35275" y2="18295"/>
                        <a14:foregroundMark x1="43528" y1="6838" x2="44660" y2="5417"/>
                        <a14:foregroundMark x1="29693" y1="17052" x2="31149" y2="20426"/>
                        <a14:foregroundMark x1="18366" y1="34725" x2="25081" y2="34991"/>
                        <a14:foregroundMark x1="25081" y1="34991" x2="25324" y2="35169"/>
                        <a14:foregroundMark x1="44822" y1="30639" x2="49191" y2="72824"/>
                        <a14:foregroundMark x1="56796" y1="13055" x2="65777" y2="15364"/>
                        <a14:foregroundMark x1="65777" y1="15364" x2="71764" y2="19272"/>
                        <a14:foregroundMark x1="71764" y1="19272" x2="74515" y2="33037"/>
                        <a14:foregroundMark x1="74515" y1="33037" x2="74757" y2="33037"/>
                        <a14:foregroundMark x1="68285" y1="20693" x2="62217" y2="18295"/>
                        <a14:foregroundMark x1="62217" y1="18295" x2="63673" y2="17052"/>
                        <a14:foregroundMark x1="89725" y1="44494" x2="89968" y2="51687"/>
                        <a14:foregroundMark x1="89968" y1="51687" x2="90615" y2="52842"/>
                        <a14:foregroundMark x1="8414" y1="45915" x2="8657" y2="58259"/>
                        <a14:foregroundMark x1="13835" y1="54440" x2="15049" y2="61456"/>
                        <a14:foregroundMark x1="15049" y1="61456" x2="16909" y2="65453"/>
                        <a14:foregroundMark x1="40939" y1="82771" x2="54854" y2="88277"/>
                        <a14:foregroundMark x1="54854" y1="88277" x2="63916" y2="88277"/>
                        <a14:foregroundMark x1="60032" y1="80639" x2="46521" y2="90941"/>
                        <a14:foregroundMark x1="46521" y1="90941" x2="41343" y2="92540"/>
                        <a14:foregroundMark x1="36165" y1="78242" x2="62783" y2="79130"/>
                        <a14:foregroundMark x1="62783" y1="79130" x2="68204" y2="82771"/>
                        <a14:foregroundMark x1="68204" y1="82771" x2="63511" y2="82771"/>
                        <a14:foregroundMark x1="45712" y1="97069" x2="49434" y2="94227"/>
                        <a14:foregroundMark x1="81311" y1="42540" x2="79207" y2="68028"/>
                        <a14:foregroundMark x1="79207" y1="68028" x2="74110" y2="78774"/>
                        <a14:foregroundMark x1="49191" y1="27531" x2="57443" y2="28952"/>
                        <a14:foregroundMark x1="57443" y1="28952" x2="63511" y2="34813"/>
                        <a14:foregroundMark x1="63511" y1="34813" x2="65858" y2="41829"/>
                        <a14:foregroundMark x1="65858" y1="41829" x2="58172" y2="71048"/>
                        <a14:foregroundMark x1="58172" y1="71048" x2="52913" y2="77087"/>
                        <a14:foregroundMark x1="52913" y1="77087" x2="47006" y2="71847"/>
                        <a14:foregroundMark x1="47006" y1="71847" x2="39887" y2="53730"/>
                        <a14:foregroundMark x1="33172" y1="33748" x2="29935" y2="40053"/>
                        <a14:foregroundMark x1="29935" y1="40053" x2="29935" y2="49112"/>
                        <a14:foregroundMark x1="29935" y1="49112" x2="37379" y2="62345"/>
                        <a14:foregroundMark x1="37379" y1="62345" x2="41586" y2="63321"/>
                        <a14:foregroundMark x1="54369" y1="17318" x2="64644" y2="18739"/>
                        <a14:foregroundMark x1="64644" y1="18739" x2="77346" y2="29751"/>
                        <a14:foregroundMark x1="24919" y1="15187" x2="10922" y2="34725"/>
                        <a14:foregroundMark x1="10922" y1="34725" x2="7120" y2="45648"/>
                        <a14:foregroundMark x1="7120" y1="45648" x2="14078" y2="60746"/>
                        <a14:foregroundMark x1="14078" y1="60746" x2="29531" y2="79574"/>
                        <a14:foregroundMark x1="29531" y1="79574" x2="35761" y2="83659"/>
                        <a14:foregroundMark x1="35761" y1="83659" x2="45388" y2="83748"/>
                        <a14:foregroundMark x1="45388" y1="83748" x2="51294" y2="86323"/>
                        <a14:foregroundMark x1="51294" y1="86323" x2="60032" y2="86412"/>
                        <a14:foregroundMark x1="60032" y1="86412" x2="81715" y2="78064"/>
                        <a14:foregroundMark x1="81715" y1="78064" x2="85437" y2="70870"/>
                        <a14:foregroundMark x1="85437" y1="70870" x2="87136" y2="51510"/>
                        <a14:foregroundMark x1="87136" y1="51510" x2="83333" y2="35702"/>
                        <a14:foregroundMark x1="83333" y1="35702" x2="64401" y2="8970"/>
                        <a14:foregroundMark x1="64401" y1="8970" x2="58010" y2="7815"/>
                        <a14:foregroundMark x1="58010" y1="7815" x2="26214" y2="15986"/>
                        <a14:foregroundMark x1="26214" y1="15986" x2="25971" y2="16607"/>
                        <a14:foregroundMark x1="90372" y1="44671" x2="90372" y2="44671"/>
                        <a14:foregroundMark x1="89968" y1="47602" x2="90777" y2="46359"/>
                        <a14:foregroundMark x1="77589" y1="53020" x2="86489" y2="56838"/>
                        <a14:foregroundMark x1="16909" y1="57371" x2="20388" y2="64121"/>
                        <a14:foregroundMark x1="20388" y1="64121" x2="21197" y2="64920"/>
                        <a14:foregroundMark x1="18204" y1="72558" x2="18204" y2="72558"/>
                        <a14:foregroundMark x1="18204" y1="71581" x2="17961" y2="69449"/>
                        <a14:backgroundMark x1="41990" y1="10657" x2="41990" y2="10657"/>
                        <a14:backgroundMark x1="10841" y1="49290" x2="10841" y2="49290"/>
                        <a14:backgroundMark x1="41019" y1="98934" x2="55583" y2="99822"/>
                        <a14:backgroundMark x1="55583" y1="99822" x2="65453" y2="99378"/>
                        <a14:backgroundMark x1="65453" y1="99378" x2="68689" y2="97957"/>
                        <a14:backgroundMark x1="49919" y1="96359" x2="49919" y2="96359"/>
                        <a14:backgroundMark x1="52670" y1="99645" x2="52670" y2="996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9581" y="206188"/>
            <a:ext cx="7363168" cy="616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897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D46024-98A7-FB48-B723-AC8AC5A533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9612" y="409949"/>
            <a:ext cx="5257800" cy="23237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rgbClr val="4A2577"/>
                </a:solidFill>
                <a:latin typeface="Avenir Next Demi Bold"/>
              </a:rPr>
              <a:t>We collaborate with you throughout your teaching journey</a:t>
            </a:r>
            <a:endParaRPr lang="en-US" sz="3600" dirty="0">
              <a:solidFill>
                <a:srgbClr val="4A2577"/>
              </a:solidFill>
              <a:latin typeface="Avenir Next Demi Bold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7BDACB1-403A-DCFB-B545-90E71D06E6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0240587"/>
              </p:ext>
            </p:extLst>
          </p:nvPr>
        </p:nvGraphicFramePr>
        <p:xfrm>
          <a:off x="895384" y="259976"/>
          <a:ext cx="11154272" cy="5861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074845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850CA3-0E76-4C80-9142-4A565E52CDEF}"/>
              </a:ext>
            </a:extLst>
          </p:cNvPr>
          <p:cNvSpPr txBox="1"/>
          <p:nvPr/>
        </p:nvSpPr>
        <p:spPr>
          <a:xfrm>
            <a:off x="299626" y="573851"/>
            <a:ext cx="5383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4A2577"/>
                </a:solidFill>
                <a:latin typeface="Avenir Next Demi Bold"/>
                <a:cs typeface="Dubai"/>
              </a:rPr>
              <a:t>We Collaborate Across Campus</a:t>
            </a:r>
            <a:endParaRPr lang="en-US" sz="6000" b="1" dirty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AFB001F-01E8-EDCC-91B9-9DDB9850CEC6}"/>
              </a:ext>
            </a:extLst>
          </p:cNvPr>
          <p:cNvGrpSpPr/>
          <p:nvPr/>
        </p:nvGrpSpPr>
        <p:grpSpPr>
          <a:xfrm>
            <a:off x="6096000" y="765147"/>
            <a:ext cx="6151614" cy="5070719"/>
            <a:chOff x="5330470" y="2019295"/>
            <a:chExt cx="5476593" cy="451430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7BEE518-BE72-EF6E-ACD1-B54EFE28CBD6}"/>
                </a:ext>
              </a:extLst>
            </p:cNvPr>
            <p:cNvSpPr/>
            <p:nvPr/>
          </p:nvSpPr>
          <p:spPr>
            <a:xfrm>
              <a:off x="6148694" y="3579478"/>
              <a:ext cx="2389533" cy="8427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7BBF425-8034-1ECD-8AC2-16039D28CF63}"/>
                </a:ext>
              </a:extLst>
            </p:cNvPr>
            <p:cNvGrpSpPr/>
            <p:nvPr/>
          </p:nvGrpSpPr>
          <p:grpSpPr>
            <a:xfrm>
              <a:off x="5727517" y="2019295"/>
              <a:ext cx="4169962" cy="4514305"/>
              <a:chOff x="5948399" y="1590344"/>
              <a:chExt cx="4169962" cy="4514305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266D7BF-C22C-5ADD-3451-F1A338FE37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51746" y="1590344"/>
                <a:ext cx="313365" cy="577175"/>
              </a:xfrm>
              <a:prstGeom prst="line">
                <a:avLst/>
              </a:prstGeom>
              <a:ln w="76200">
                <a:solidFill>
                  <a:srgbClr val="856E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3BE03A4-737C-1F4F-408D-429021374A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150307" y="2135526"/>
                <a:ext cx="374754" cy="752006"/>
              </a:xfrm>
              <a:prstGeom prst="line">
                <a:avLst/>
              </a:prstGeom>
              <a:ln w="76200">
                <a:solidFill>
                  <a:srgbClr val="856E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3D31822-1CCA-E5D9-4615-19E2E34F0D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88727" y="2874635"/>
                <a:ext cx="1013376" cy="12897"/>
              </a:xfrm>
              <a:prstGeom prst="line">
                <a:avLst/>
              </a:prstGeom>
              <a:ln w="76200">
                <a:solidFill>
                  <a:srgbClr val="856E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6B10DE0-AC4B-0F3A-677B-88E0B06866D5}"/>
                  </a:ext>
                </a:extLst>
              </p:cNvPr>
              <p:cNvCxnSpPr/>
              <p:nvPr/>
            </p:nvCxnSpPr>
            <p:spPr>
              <a:xfrm flipH="1">
                <a:off x="8479518" y="2160703"/>
                <a:ext cx="374754" cy="749508"/>
              </a:xfrm>
              <a:prstGeom prst="line">
                <a:avLst/>
              </a:prstGeom>
              <a:ln w="76200">
                <a:solidFill>
                  <a:srgbClr val="856E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57D5AD7-B81B-66A0-5FDE-B69B2E6978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61983" y="2283412"/>
                <a:ext cx="377953" cy="754129"/>
              </a:xfrm>
              <a:prstGeom prst="line">
                <a:avLst/>
              </a:prstGeom>
              <a:ln w="76200">
                <a:solidFill>
                  <a:srgbClr val="4A25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9880BE66-1B7E-8B3F-A2D4-EC0221E92C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48399" y="3429000"/>
                <a:ext cx="164306" cy="301610"/>
              </a:xfrm>
              <a:prstGeom prst="line">
                <a:avLst/>
              </a:prstGeom>
              <a:ln w="76200">
                <a:solidFill>
                  <a:srgbClr val="4A25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2CA0576-0D15-9258-202C-F4FB43A063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76371" y="3717712"/>
                <a:ext cx="1013376" cy="12897"/>
              </a:xfrm>
              <a:prstGeom prst="line">
                <a:avLst/>
              </a:prstGeom>
              <a:ln w="76200">
                <a:solidFill>
                  <a:srgbClr val="4A25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2901EA9-06F8-0EB7-95C1-A5E4A70F8B74}"/>
                  </a:ext>
                </a:extLst>
              </p:cNvPr>
              <p:cNvCxnSpPr/>
              <p:nvPr/>
            </p:nvCxnSpPr>
            <p:spPr>
              <a:xfrm flipH="1">
                <a:off x="7061518" y="3009424"/>
                <a:ext cx="374754" cy="749508"/>
              </a:xfrm>
              <a:prstGeom prst="line">
                <a:avLst/>
              </a:prstGeom>
              <a:ln w="76200">
                <a:solidFill>
                  <a:srgbClr val="4A25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4B71053-C8A4-5674-238F-D10E4E2C22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55063" y="2283411"/>
                <a:ext cx="530551" cy="22351"/>
              </a:xfrm>
              <a:prstGeom prst="line">
                <a:avLst/>
              </a:prstGeom>
              <a:ln w="76200">
                <a:solidFill>
                  <a:srgbClr val="4A25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A06F490A-5C64-A8B3-9789-77CBB564C4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588222" y="2968362"/>
                <a:ext cx="374754" cy="752006"/>
              </a:xfrm>
              <a:prstGeom prst="line">
                <a:avLst/>
              </a:prstGeom>
              <a:ln w="76200">
                <a:solidFill>
                  <a:srgbClr val="D1C8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2D110EAA-AACB-C6B9-7DF9-AE8E753065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26642" y="3707472"/>
                <a:ext cx="1013376" cy="12896"/>
              </a:xfrm>
              <a:prstGeom prst="line">
                <a:avLst/>
              </a:prstGeom>
              <a:ln w="76200">
                <a:solidFill>
                  <a:srgbClr val="D1C8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00ECC2F-AD34-40BE-1943-29259B2C2E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17433" y="3362697"/>
                <a:ext cx="200928" cy="380350"/>
              </a:xfrm>
              <a:prstGeom prst="line">
                <a:avLst/>
              </a:prstGeom>
              <a:ln w="76200">
                <a:solidFill>
                  <a:srgbClr val="D1C8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4E3DEB9-FE78-C581-E7A1-FFD63D9F98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90822" y="3831367"/>
                <a:ext cx="377953" cy="754129"/>
              </a:xfrm>
              <a:prstGeom prst="line">
                <a:avLst/>
              </a:prstGeom>
              <a:ln w="76200">
                <a:solidFill>
                  <a:srgbClr val="856E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965D249B-6BA2-ED12-0CA5-68349B79511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303364" y="5278564"/>
                <a:ext cx="815222" cy="1"/>
              </a:xfrm>
              <a:prstGeom prst="line">
                <a:avLst/>
              </a:prstGeom>
              <a:ln w="76200">
                <a:solidFill>
                  <a:srgbClr val="856E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528EAECF-11F0-4C05-967D-7FBDBC69BAE9}"/>
                  </a:ext>
                </a:extLst>
              </p:cNvPr>
              <p:cNvCxnSpPr/>
              <p:nvPr/>
            </p:nvCxnSpPr>
            <p:spPr>
              <a:xfrm flipH="1">
                <a:off x="7090357" y="4557379"/>
                <a:ext cx="374754" cy="749508"/>
              </a:xfrm>
              <a:prstGeom prst="line">
                <a:avLst/>
              </a:prstGeom>
              <a:ln w="76200">
                <a:solidFill>
                  <a:srgbClr val="856E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6F2915C9-F3BE-4F7D-12C7-4ECF0AC35A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16289" y="3819248"/>
                <a:ext cx="374754" cy="749508"/>
              </a:xfrm>
              <a:prstGeom prst="line">
                <a:avLst/>
              </a:prstGeom>
              <a:ln w="76200">
                <a:solidFill>
                  <a:srgbClr val="856E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792C7AC-D948-2C0F-98C1-5007F04AD2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614850" y="4536763"/>
                <a:ext cx="374754" cy="752006"/>
              </a:xfrm>
              <a:prstGeom prst="line">
                <a:avLst/>
              </a:prstGeom>
              <a:ln w="76200">
                <a:solidFill>
                  <a:srgbClr val="856E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FEA17E0-70B5-F159-D44E-1DA4FF4663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53270" y="5275873"/>
                <a:ext cx="1013376" cy="12896"/>
              </a:xfrm>
              <a:prstGeom prst="line">
                <a:avLst/>
              </a:prstGeom>
              <a:ln w="76200">
                <a:solidFill>
                  <a:srgbClr val="856E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311230C5-88B3-123B-332F-FCDEA7123A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44061" y="4965151"/>
                <a:ext cx="174300" cy="346297"/>
              </a:xfrm>
              <a:prstGeom prst="line">
                <a:avLst/>
              </a:prstGeom>
              <a:ln w="76200">
                <a:solidFill>
                  <a:srgbClr val="856E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A6529A2D-7E17-9E8E-E892-65F2CB8CE3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16151" y="4629129"/>
                <a:ext cx="377953" cy="754129"/>
              </a:xfrm>
              <a:prstGeom prst="line">
                <a:avLst/>
              </a:prstGeom>
              <a:ln w="76200">
                <a:solidFill>
                  <a:srgbClr val="A695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49F1A38B-1BBF-B4A2-27A5-39C40368BD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15686" y="5355141"/>
                <a:ext cx="374754" cy="749508"/>
              </a:xfrm>
              <a:prstGeom prst="line">
                <a:avLst/>
              </a:prstGeom>
              <a:ln w="76200">
                <a:solidFill>
                  <a:srgbClr val="A695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BD5C7A96-E1ED-55F2-0C06-48AA066B34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5939" y="4651480"/>
                <a:ext cx="983845" cy="0"/>
              </a:xfrm>
              <a:prstGeom prst="line">
                <a:avLst/>
              </a:prstGeom>
              <a:ln w="76200">
                <a:solidFill>
                  <a:srgbClr val="A695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3D27AAE-0781-2F9B-DD13-66AA252BE043}"/>
                </a:ext>
              </a:extLst>
            </p:cNvPr>
            <p:cNvSpPr txBox="1"/>
            <p:nvPr/>
          </p:nvSpPr>
          <p:spPr>
            <a:xfrm>
              <a:off x="7555570" y="4091782"/>
              <a:ext cx="599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latin typeface="Avenir Next" panose="020B0503020202020204" pitchFamily="34" charset="0"/>
                </a:rPr>
                <a:t>CTL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149D8A4-98BB-33BE-BD1C-2BCF4B24FFA8}"/>
                </a:ext>
              </a:extLst>
            </p:cNvPr>
            <p:cNvSpPr txBox="1"/>
            <p:nvPr/>
          </p:nvSpPr>
          <p:spPr>
            <a:xfrm>
              <a:off x="8801876" y="356138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latin typeface="Avenir Next" panose="020B0503020202020204" pitchFamily="34" charset="0"/>
                </a:rPr>
                <a:t>SGPS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4C59A2F-DA5A-4454-1882-DF2DB3B6F8B2}"/>
                </a:ext>
              </a:extLst>
            </p:cNvPr>
            <p:cNvSpPr txBox="1"/>
            <p:nvPr/>
          </p:nvSpPr>
          <p:spPr>
            <a:xfrm>
              <a:off x="7392930" y="2465889"/>
              <a:ext cx="879382" cy="575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latin typeface="Avenir Next" panose="020B0503020202020204" pitchFamily="34" charset="0"/>
                </a:rPr>
                <a:t>WTS &amp; </a:t>
              </a:r>
            </a:p>
            <a:p>
              <a:r>
                <a:rPr lang="en-US" b="1">
                  <a:latin typeface="Avenir Next" panose="020B0503020202020204" pitchFamily="34" charset="0"/>
                </a:rPr>
                <a:t>ITRC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1E9CA6A-061E-1695-A134-62E96DD01050}"/>
                </a:ext>
              </a:extLst>
            </p:cNvPr>
            <p:cNvSpPr txBox="1"/>
            <p:nvPr/>
          </p:nvSpPr>
          <p:spPr>
            <a:xfrm>
              <a:off x="5732025" y="3286837"/>
              <a:ext cx="1165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latin typeface="Avenir Next" panose="020B0503020202020204" pitchFamily="34" charset="0"/>
                </a:rPr>
                <a:t>Faculties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60A82B7-DEB0-87A8-78A3-E99A8F31ED2F}"/>
                </a:ext>
              </a:extLst>
            </p:cNvPr>
            <p:cNvSpPr txBox="1"/>
            <p:nvPr/>
          </p:nvSpPr>
          <p:spPr>
            <a:xfrm>
              <a:off x="8895080" y="4587295"/>
              <a:ext cx="1911983" cy="57540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b="1">
                  <a:latin typeface="Avenir Next"/>
                </a:rPr>
                <a:t>Western</a:t>
              </a:r>
              <a:endParaRPr lang="en-US" b="1">
                <a:latin typeface="Avenir Next" panose="020B0503020202020204" pitchFamily="34" charset="0"/>
              </a:endParaRPr>
            </a:p>
            <a:p>
              <a:r>
                <a:rPr lang="en-US" b="1">
                  <a:latin typeface="Avenir Next"/>
                </a:rPr>
                <a:t>Libraries</a:t>
              </a:r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88B0C7B-9FBD-14BD-ED08-B91225CF289C}"/>
                </a:ext>
              </a:extLst>
            </p:cNvPr>
            <p:cNvSpPr txBox="1"/>
            <p:nvPr/>
          </p:nvSpPr>
          <p:spPr>
            <a:xfrm>
              <a:off x="5330470" y="4633688"/>
              <a:ext cx="14462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latin typeface="Avenir Next" panose="020B0503020202020204" pitchFamily="34" charset="0"/>
                </a:rPr>
                <a:t>Student </a:t>
              </a:r>
            </a:p>
            <a:p>
              <a:pPr algn="ctr"/>
              <a:r>
                <a:rPr lang="en-US" b="1">
                  <a:latin typeface="Avenir Next" panose="020B0503020202020204" pitchFamily="34" charset="0"/>
                </a:rPr>
                <a:t>Experience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6B034E8-809E-AE6A-7A90-F4826FA72554}"/>
                </a:ext>
              </a:extLst>
            </p:cNvPr>
            <p:cNvSpPr txBox="1"/>
            <p:nvPr/>
          </p:nvSpPr>
          <p:spPr>
            <a:xfrm>
              <a:off x="7116801" y="5513108"/>
              <a:ext cx="1343190" cy="575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latin typeface="Avenir Next" panose="020B0503020202020204" pitchFamily="34" charset="0"/>
                </a:rPr>
                <a:t>Indigenous </a:t>
              </a:r>
            </a:p>
            <a:p>
              <a:r>
                <a:rPr lang="en-US" b="1">
                  <a:latin typeface="Avenir Next" panose="020B0503020202020204" pitchFamily="34" charset="0"/>
                </a:rPr>
                <a:t>Initiatives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2B46CCF5-F5E5-2458-D931-A59AC9CD2CE2}"/>
              </a:ext>
            </a:extLst>
          </p:cNvPr>
          <p:cNvSpPr txBox="1"/>
          <p:nvPr/>
        </p:nvSpPr>
        <p:spPr>
          <a:xfrm>
            <a:off x="6764154" y="5311514"/>
            <a:ext cx="117333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latin typeface="Avenir Next"/>
              </a:rPr>
              <a:t>Students</a:t>
            </a:r>
            <a:endParaRPr lang="en-US" b="1" dirty="0">
              <a:latin typeface="Avenir Next" panose="020B0503020202020204" pitchFamily="34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F2D5F13-20D9-F4ED-525E-DEA9F9689DEB}"/>
              </a:ext>
            </a:extLst>
          </p:cNvPr>
          <p:cNvCxnSpPr>
            <a:cxnSpLocks/>
          </p:cNvCxnSpPr>
          <p:nvPr/>
        </p:nvCxnSpPr>
        <p:spPr>
          <a:xfrm flipH="1" flipV="1">
            <a:off x="6928422" y="5131444"/>
            <a:ext cx="915704" cy="1"/>
          </a:xfrm>
          <a:prstGeom prst="line">
            <a:avLst/>
          </a:prstGeom>
          <a:ln w="76200">
            <a:solidFill>
              <a:srgbClr val="856E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A00C475-725B-0F78-5897-867E52354C4B}"/>
              </a:ext>
            </a:extLst>
          </p:cNvPr>
          <p:cNvCxnSpPr>
            <a:cxnSpLocks/>
          </p:cNvCxnSpPr>
          <p:nvPr/>
        </p:nvCxnSpPr>
        <p:spPr>
          <a:xfrm flipH="1" flipV="1">
            <a:off x="7807011" y="5119126"/>
            <a:ext cx="501692" cy="718456"/>
          </a:xfrm>
          <a:prstGeom prst="line">
            <a:avLst/>
          </a:prstGeom>
          <a:ln w="76200">
            <a:solidFill>
              <a:srgbClr val="856E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59B0E961-1F5A-0709-6DF1-11348148B2BA}"/>
              </a:ext>
            </a:extLst>
          </p:cNvPr>
          <p:cNvSpPr txBox="1"/>
          <p:nvPr/>
        </p:nvSpPr>
        <p:spPr>
          <a:xfrm>
            <a:off x="6857666" y="767816"/>
            <a:ext cx="114510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latin typeface="Avenir Next" panose="020B0503020202020204" pitchFamily="34" charset="0"/>
              </a:rPr>
              <a:t>OAQE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54A47CC-8B32-032B-2CC2-3D9296A6B50A}"/>
              </a:ext>
            </a:extLst>
          </p:cNvPr>
          <p:cNvCxnSpPr>
            <a:cxnSpLocks/>
          </p:cNvCxnSpPr>
          <p:nvPr/>
        </p:nvCxnSpPr>
        <p:spPr>
          <a:xfrm flipH="1" flipV="1">
            <a:off x="9995276" y="5122693"/>
            <a:ext cx="1097467" cy="11679"/>
          </a:xfrm>
          <a:prstGeom prst="line">
            <a:avLst/>
          </a:prstGeom>
          <a:ln w="76200">
            <a:solidFill>
              <a:srgbClr val="D1C8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2FBA60F-6851-986C-80AD-E36BDC113F27}"/>
              </a:ext>
            </a:extLst>
          </p:cNvPr>
          <p:cNvCxnSpPr>
            <a:cxnSpLocks/>
          </p:cNvCxnSpPr>
          <p:nvPr/>
        </p:nvCxnSpPr>
        <p:spPr>
          <a:xfrm flipH="1" flipV="1">
            <a:off x="11068376" y="5135741"/>
            <a:ext cx="257456" cy="273357"/>
          </a:xfrm>
          <a:prstGeom prst="line">
            <a:avLst/>
          </a:prstGeom>
          <a:ln w="76200">
            <a:solidFill>
              <a:srgbClr val="D1C8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F185360-43C6-D199-3419-F5D1E23E730C}"/>
              </a:ext>
            </a:extLst>
          </p:cNvPr>
          <p:cNvSpPr txBox="1"/>
          <p:nvPr/>
        </p:nvSpPr>
        <p:spPr>
          <a:xfrm>
            <a:off x="10111798" y="5200033"/>
            <a:ext cx="114510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latin typeface="Avenir Next"/>
              </a:rPr>
              <a:t>Office of EDI</a:t>
            </a:r>
            <a:endParaRPr lang="en-US" b="1" dirty="0">
              <a:latin typeface="Avenir Next" panose="020B0503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E8B629A-C3AE-2914-144B-57B4FA1633B3}"/>
              </a:ext>
            </a:extLst>
          </p:cNvPr>
          <p:cNvCxnSpPr>
            <a:cxnSpLocks/>
          </p:cNvCxnSpPr>
          <p:nvPr/>
        </p:nvCxnSpPr>
        <p:spPr>
          <a:xfrm flipH="1" flipV="1">
            <a:off x="7088873" y="1267365"/>
            <a:ext cx="691054" cy="38542"/>
          </a:xfrm>
          <a:prstGeom prst="line">
            <a:avLst/>
          </a:prstGeom>
          <a:ln w="76200">
            <a:solidFill>
              <a:srgbClr val="D1C8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1DD541-16F3-47A1-E49B-4EA974276DC2}"/>
              </a:ext>
            </a:extLst>
          </p:cNvPr>
          <p:cNvCxnSpPr>
            <a:cxnSpLocks/>
          </p:cNvCxnSpPr>
          <p:nvPr/>
        </p:nvCxnSpPr>
        <p:spPr>
          <a:xfrm flipH="1">
            <a:off x="7747413" y="654060"/>
            <a:ext cx="335080" cy="674811"/>
          </a:xfrm>
          <a:prstGeom prst="line">
            <a:avLst/>
          </a:prstGeom>
          <a:ln w="76200">
            <a:solidFill>
              <a:srgbClr val="D1C8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41592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A4B34-F7C9-1FB6-7770-959B5F3D6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1996"/>
            <a:ext cx="10515600" cy="1325563"/>
          </a:xfrm>
        </p:spPr>
        <p:txBody>
          <a:bodyPr>
            <a:norm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C1B71"/>
                </a:solidFill>
                <a:effectLst/>
                <a:uLnTx/>
                <a:uFillTx/>
                <a:latin typeface="Avenir Next Demi Bold"/>
                <a:ea typeface="Avenir Next" charset="0"/>
                <a:cs typeface="Avenir Next" charset="0"/>
              </a:rPr>
              <a:t>We are campus leaders in …</a:t>
            </a:r>
            <a:endParaRPr lang="en-CA" sz="48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B2919F-E36A-99C3-3788-F5A79274822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00953" y="2139390"/>
            <a:ext cx="10515600" cy="24416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spcAft>
                <a:spcPts val="1200"/>
              </a:spcAft>
              <a:buAutoNum type="arabicParenR"/>
            </a:pPr>
            <a:r>
              <a:rPr lang="en-CA" sz="3200" dirty="0">
                <a:latin typeface="Avenir Next"/>
                <a:ea typeface="+mn-lt"/>
                <a:cs typeface="+mn-lt"/>
              </a:rPr>
              <a:t>Technology-enhanced </a:t>
            </a:r>
            <a:br>
              <a:rPr lang="en-CA" sz="3200" dirty="0">
                <a:latin typeface="Avenir Next"/>
                <a:ea typeface="+mn-lt"/>
                <a:cs typeface="+mn-lt"/>
              </a:rPr>
            </a:br>
            <a:r>
              <a:rPr lang="en-CA" sz="3200" dirty="0">
                <a:latin typeface="Avenir Next"/>
                <a:ea typeface="+mn-lt"/>
                <a:cs typeface="+mn-lt"/>
              </a:rPr>
              <a:t>teaching </a:t>
            </a:r>
            <a:endParaRPr lang="en-CA" sz="3200" dirty="0"/>
          </a:p>
          <a:p>
            <a:pPr marL="514350" indent="-514350">
              <a:spcAft>
                <a:spcPts val="1200"/>
              </a:spcAft>
              <a:buAutoNum type="arabicParenR"/>
            </a:pPr>
            <a:r>
              <a:rPr lang="en-CA" sz="3200" dirty="0">
                <a:latin typeface="Avenir Next"/>
                <a:ea typeface="+mn-lt"/>
                <a:cs typeface="+mn-lt"/>
              </a:rPr>
              <a:t>EDI-DA curriculum and pedagogy </a:t>
            </a:r>
          </a:p>
          <a:p>
            <a:pPr marL="514350" indent="-514350">
              <a:spcAft>
                <a:spcPts val="1200"/>
              </a:spcAft>
              <a:buAutoNum type="arabicParenR"/>
            </a:pPr>
            <a:r>
              <a:rPr lang="en-CA" sz="3200" dirty="0">
                <a:latin typeface="Avenir Next"/>
                <a:ea typeface="+mn-lt"/>
                <a:cs typeface="+mn-lt"/>
              </a:rPr>
              <a:t>Scholarship of Teaching and Learning</a:t>
            </a:r>
            <a:endParaRPr lang="en-CA" sz="3200" dirty="0">
              <a:latin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379620903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E9761-B142-E33F-EA98-BEBB46173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6945" cy="1325563"/>
          </a:xfrm>
        </p:spPr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C1B71"/>
                </a:solidFill>
                <a:effectLst/>
                <a:uLnTx/>
                <a:uFillTx/>
                <a:latin typeface="Avenir Next Demi Bold"/>
                <a:ea typeface="Avenir Next" charset="0"/>
                <a:cs typeface="Avenir Next" charset="0"/>
              </a:rPr>
              <a:t>We Empower Teaching Assistants by …</a:t>
            </a:r>
            <a:endParaRPr lang="en-CA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9789843-D39E-6DAE-C4E9-41ED9DE50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43" y="2096947"/>
            <a:ext cx="10936945" cy="266410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venir Next" panose="020B0503020202020204" pitchFamily="34" charset="0"/>
              </a:rPr>
              <a:t>Supporting the quality of teaching by graduate students: encourage your TAs to take TATP!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venir Next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venir Next" panose="020B0503020202020204" pitchFamily="34" charset="0"/>
              </a:rPr>
              <a:t>Providing professional development for future careers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venir Next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venir Next" panose="020B0503020202020204" pitchFamily="34" charset="0"/>
              </a:rPr>
              <a:t>Offering a range of face-to-face, blended, and online programs </a:t>
            </a:r>
            <a:endParaRPr lang="en-CA" sz="32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7582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F6237-7C85-7144-F97B-A86BA1804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665" y="2322285"/>
            <a:ext cx="11049989" cy="40640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sz="2000" dirty="0">
              <a:cs typeface="Calibri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cs typeface="Calibri"/>
            </a:endParaRPr>
          </a:p>
          <a:p>
            <a:pPr lvl="1">
              <a:spcBef>
                <a:spcPts val="600"/>
              </a:spcBef>
            </a:pPr>
            <a:r>
              <a:rPr lang="en-US" sz="2800" dirty="0">
                <a:ea typeface="+mn-lt"/>
                <a:cs typeface="+mn-lt"/>
              </a:rPr>
              <a:t>Panel on Gen AI with Students &amp; Faculty</a:t>
            </a:r>
          </a:p>
          <a:p>
            <a:pPr lvl="1">
              <a:spcBef>
                <a:spcPts val="600"/>
              </a:spcBef>
            </a:pPr>
            <a:r>
              <a:rPr lang="en-US" sz="2800" dirty="0">
                <a:ea typeface="+mn-lt"/>
                <a:cs typeface="+mn-lt"/>
              </a:rPr>
              <a:t>From Access to Belonging: Accessibility Mindsets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800" dirty="0">
                <a:ea typeface="+mn-lt"/>
                <a:cs typeface="+mn-lt"/>
              </a:rPr>
              <a:t>	and Models</a:t>
            </a:r>
            <a:endParaRPr lang="en-US" sz="2800" dirty="0">
              <a:cs typeface="Calibri"/>
            </a:endParaRPr>
          </a:p>
          <a:p>
            <a:pPr lvl="1">
              <a:spcBef>
                <a:spcPts val="600"/>
              </a:spcBef>
            </a:pPr>
            <a:r>
              <a:rPr lang="en-US" sz="2800" dirty="0">
                <a:ea typeface="+mn-lt"/>
                <a:cs typeface="+mn-lt"/>
              </a:rPr>
              <a:t>Integrating Student Reflection across Disciplinary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800" dirty="0">
                <a:ea typeface="+mn-lt"/>
                <a:cs typeface="+mn-lt"/>
              </a:rPr>
              <a:t>	Boundaries and Traditions</a:t>
            </a:r>
            <a:endParaRPr lang="en-US" sz="2800" dirty="0">
              <a:cs typeface="Calibri" panose="020F0502020204030204"/>
            </a:endParaRPr>
          </a:p>
          <a:p>
            <a:pPr lvl="1">
              <a:spcBef>
                <a:spcPts val="600"/>
              </a:spcBef>
            </a:pPr>
            <a:r>
              <a:rPr lang="en-US" sz="2800" dirty="0">
                <a:ea typeface="+mn-lt"/>
                <a:cs typeface="+mn-lt"/>
              </a:rPr>
              <a:t>Open Educational Resource Showcase</a:t>
            </a:r>
            <a:endParaRPr lang="en-US" sz="2800" dirty="0">
              <a:cs typeface="Calibri"/>
            </a:endParaRPr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C8677098-4BF2-6798-6D9B-AAD902BAC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754" y="2906485"/>
            <a:ext cx="2628900" cy="2692400"/>
          </a:xfrm>
          <a:prstGeom prst="rect">
            <a:avLst/>
          </a:prstGeom>
        </p:spPr>
      </p:pic>
      <p:pic>
        <p:nvPicPr>
          <p:cNvPr id="8" name="Picture 7" descr="A blue background with yellow text&#10;&#10;Description automatically generated">
            <a:extLst>
              <a:ext uri="{FF2B5EF4-FFF2-40B4-BE49-F238E27FC236}">
                <a16:creationId xmlns:a16="http://schemas.microsoft.com/office/drawing/2014/main" id="{DBEA5FBF-6E68-D734-F9A8-64C7B67B6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7"/>
            <a:ext cx="12192000" cy="208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078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48D97-4B03-322B-BAF4-651FE73C4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164" y="295445"/>
            <a:ext cx="5552090" cy="898150"/>
          </a:xfrm>
        </p:spPr>
        <p:txBody>
          <a:bodyPr anchor="b">
            <a:normAutofit/>
          </a:bodyPr>
          <a:lstStyle/>
          <a:p>
            <a:r>
              <a:rPr lang="en-US" dirty="0"/>
              <a:t>Brightspace Workshops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8E5CA3-45A6-7FE8-C43F-B72CF670E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0164" y="1386408"/>
            <a:ext cx="7307036" cy="4968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August 19</a:t>
            </a:r>
            <a:r>
              <a:rPr lang="en-GB" b="1" baseline="30000" dirty="0">
                <a:solidFill>
                  <a:srgbClr val="7030A0"/>
                </a:solidFill>
              </a:rPr>
              <a:t>th</a:t>
            </a:r>
            <a:r>
              <a:rPr lang="en-GB" b="1" dirty="0">
                <a:solidFill>
                  <a:srgbClr val="7030A0"/>
                </a:solidFill>
              </a:rPr>
              <a:t>, 3:00 - 4:00</a:t>
            </a:r>
          </a:p>
          <a:p>
            <a:pPr marL="0" indent="0">
              <a:buNone/>
            </a:pPr>
            <a:r>
              <a:rPr lang="en-GB" b="1" dirty="0"/>
              <a:t>Your Future Self Will Thank You: How to Structure and Organize your Course after Self-Migration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August 20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, 1:00 - 2:30</a:t>
            </a:r>
          </a:p>
          <a:p>
            <a:pPr marL="0" indent="0">
              <a:buNone/>
            </a:pPr>
            <a:r>
              <a:rPr lang="en-GB" b="1" dirty="0"/>
              <a:t>From Zero to Course: Brightspace Bootcamp</a:t>
            </a:r>
          </a:p>
          <a:p>
            <a:pPr marL="0" indent="0">
              <a:buNone/>
            </a:pPr>
            <a:r>
              <a:rPr lang="en-CA" b="1" dirty="0">
                <a:solidFill>
                  <a:srgbClr val="7030A0"/>
                </a:solidFill>
              </a:rPr>
              <a:t>August 20</a:t>
            </a:r>
            <a:r>
              <a:rPr lang="en-CA" b="1" baseline="30000" dirty="0">
                <a:solidFill>
                  <a:srgbClr val="7030A0"/>
                </a:solidFill>
              </a:rPr>
              <a:t>th</a:t>
            </a:r>
            <a:r>
              <a:rPr lang="en-CA" b="1" dirty="0">
                <a:solidFill>
                  <a:srgbClr val="7030A0"/>
                </a:solidFill>
              </a:rPr>
              <a:t>, 3:00 - 4:00</a:t>
            </a:r>
          </a:p>
          <a:p>
            <a:pPr marL="0" indent="0">
              <a:buNone/>
            </a:pPr>
            <a:r>
              <a:rPr lang="en-GB" b="1" dirty="0"/>
              <a:t>Drop in Q&amp;A with CTL and WTS</a:t>
            </a:r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August 27</a:t>
            </a:r>
            <a:r>
              <a:rPr lang="en-GB" b="1" baseline="30000" dirty="0">
                <a:solidFill>
                  <a:srgbClr val="7030A0"/>
                </a:solidFill>
              </a:rPr>
              <a:t>th</a:t>
            </a:r>
            <a:r>
              <a:rPr lang="en-GB" b="1" dirty="0">
                <a:solidFill>
                  <a:srgbClr val="7030A0"/>
                </a:solidFill>
              </a:rPr>
              <a:t>, 1:00 to 2:00</a:t>
            </a:r>
          </a:p>
          <a:p>
            <a:pPr marL="0" indent="0">
              <a:buNone/>
            </a:pPr>
            <a:r>
              <a:rPr lang="en-GB" b="1" dirty="0"/>
              <a:t>Setting up the Grades Tool</a:t>
            </a:r>
          </a:p>
        </p:txBody>
      </p:sp>
      <p:pic>
        <p:nvPicPr>
          <p:cNvPr id="6" name="Picture 5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3789669F-2F4E-5BFC-827E-E28A6D383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28" y="2051050"/>
            <a:ext cx="25908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7915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EFA8C05-F7C4-4068-8C30-1612AAD1C98C}"/>
              </a:ext>
            </a:extLst>
          </p:cNvPr>
          <p:cNvSpPr txBox="1"/>
          <p:nvPr/>
        </p:nvSpPr>
        <p:spPr>
          <a:xfrm>
            <a:off x="8720314" y="6350588"/>
            <a:ext cx="318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rgbClr val="3C1B71"/>
                </a:solidFill>
                <a:latin typeface="Arial"/>
                <a:cs typeface="Arial"/>
              </a:rPr>
              <a:t>Department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16E1E3-CFA5-2B84-23EE-EF3DB33908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53" y="1290279"/>
            <a:ext cx="11297920" cy="8191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978E15-0E23-D5AE-4C67-79125EDCEF8A}"/>
              </a:ext>
            </a:extLst>
          </p:cNvPr>
          <p:cNvSpPr txBox="1"/>
          <p:nvPr/>
        </p:nvSpPr>
        <p:spPr>
          <a:xfrm>
            <a:off x="2917371" y="316817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29768">
              <a:spcAft>
                <a:spcPts val="600"/>
              </a:spcAft>
            </a:pPr>
            <a:r>
              <a:rPr lang="en-US" sz="4000" u="sng">
                <a:solidFill>
                  <a:srgbClr val="0000FF"/>
                </a:solidFill>
                <a:latin typeface="Avenir Next" panose="020B0503020202020204" pitchFamily="34" charset="0"/>
              </a:rPr>
              <a:t>teaching.uwo.ca</a:t>
            </a:r>
          </a:p>
        </p:txBody>
      </p:sp>
    </p:spTree>
    <p:extLst>
      <p:ext uri="{BB962C8B-B14F-4D97-AF65-F5344CB8AC3E}">
        <p14:creationId xmlns:p14="http://schemas.microsoft.com/office/powerpoint/2010/main" val="159109205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90a57d-6df2-4460-981c-17f0f70f81e6" xsi:nil="true"/>
    <lcf76f155ced4ddcb4097134ff3c332f xmlns="a17acca7-7318-4771-8995-5150499e55f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DED0EFCCB55E4F86ACD1DB8B759412" ma:contentTypeVersion="18" ma:contentTypeDescription="Create a new document." ma:contentTypeScope="" ma:versionID="6a73c31129059c04e7a589a030f94cd8">
  <xsd:schema xmlns:xsd="http://www.w3.org/2001/XMLSchema" xmlns:xs="http://www.w3.org/2001/XMLSchema" xmlns:p="http://schemas.microsoft.com/office/2006/metadata/properties" xmlns:ns2="a17acca7-7318-4771-8995-5150499e55ff" xmlns:ns3="2c90a57d-6df2-4460-981c-17f0f70f81e6" targetNamespace="http://schemas.microsoft.com/office/2006/metadata/properties" ma:root="true" ma:fieldsID="372df5a897401860a9e453740bda548e" ns2:_="" ns3:_="">
    <xsd:import namespace="a17acca7-7318-4771-8995-5150499e55ff"/>
    <xsd:import namespace="2c90a57d-6df2-4460-981c-17f0f70f81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7acca7-7318-4771-8995-5150499e55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406f274-7af8-4e05-8564-eff9e2e21b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0a57d-6df2-4460-981c-17f0f70f81e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7860e57-e2da-4584-b28d-56e2f4e15a2f}" ma:internalName="TaxCatchAll" ma:showField="CatchAllData" ma:web="2c90a57d-6df2-4460-981c-17f0f70f81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936B5E-6E5E-4D2D-BDE6-FDBC9293C186}">
  <ds:schemaRefs>
    <ds:schemaRef ds:uri="http://schemas.microsoft.com/office/2006/metadata/properties"/>
    <ds:schemaRef ds:uri="http://purl.org/dc/terms/"/>
    <ds:schemaRef ds:uri="http://purl.org/dc/elements/1.1/"/>
    <ds:schemaRef ds:uri="2c90a57d-6df2-4460-981c-17f0f70f81e6"/>
    <ds:schemaRef ds:uri="a17acca7-7318-4771-8995-5150499e55ff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AF620E2-B92D-4B60-BFCC-283158FDB0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7acca7-7318-4771-8995-5150499e55ff"/>
    <ds:schemaRef ds:uri="2c90a57d-6df2-4460-981c-17f0f70f81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75733C-6FC1-4B93-9DDF-3EDDED7BE9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3788</TotalTime>
  <Words>278</Words>
  <Application>Microsoft Office PowerPoint</Application>
  <PresentationFormat>Widescreen</PresentationFormat>
  <Paragraphs>79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We collaborate with you throughout your teaching journey</vt:lpstr>
      <vt:lpstr>PowerPoint Presentation</vt:lpstr>
      <vt:lpstr>We are campus leaders in …</vt:lpstr>
      <vt:lpstr>We Empower Teaching Assistants by …</vt:lpstr>
      <vt:lpstr>PowerPoint Presentation</vt:lpstr>
      <vt:lpstr>Brightspace Workshops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Campbell</dc:creator>
  <cp:lastModifiedBy>Ken Meadows</cp:lastModifiedBy>
  <cp:revision>132</cp:revision>
  <dcterms:created xsi:type="dcterms:W3CDTF">2020-11-10T15:14:09Z</dcterms:created>
  <dcterms:modified xsi:type="dcterms:W3CDTF">2024-08-18T14:03:56Z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0x01010083DED0EFCCB55E4F86ACD1DB8B759412</vt:lpwstr>
  </property>
  <property fmtid="{D5CDD505-2E9C-101B-9397-08002B2CF9AE}" pid="3" name="MediaServiceImageTags">
    <vt:lpwstr/>
  </property>
</Properties>
</file>